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7" r:id="rId3"/>
    <p:sldId id="283" r:id="rId4"/>
    <p:sldId id="284" r:id="rId5"/>
    <p:sldId id="274" r:id="rId6"/>
    <p:sldId id="275" r:id="rId7"/>
    <p:sldId id="266" r:id="rId8"/>
    <p:sldId id="276" r:id="rId9"/>
    <p:sldId id="278" r:id="rId10"/>
    <p:sldId id="279" r:id="rId11"/>
    <p:sldId id="280" r:id="rId12"/>
    <p:sldId id="281" r:id="rId13"/>
    <p:sldId id="282" r:id="rId14"/>
    <p:sldId id="288" r:id="rId15"/>
    <p:sldId id="289" r:id="rId16"/>
    <p:sldId id="285" r:id="rId17"/>
    <p:sldId id="287" r:id="rId18"/>
    <p:sldId id="26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2" autoAdjust="0"/>
    <p:restoredTop sz="94660"/>
  </p:normalViewPr>
  <p:slideViewPr>
    <p:cSldViewPr>
      <p:cViewPr varScale="1">
        <p:scale>
          <a:sx n="118" d="100"/>
          <a:sy n="118" d="100"/>
        </p:scale>
        <p:origin x="-3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ППССЗ</c:v>
                </c:pt>
                <c:pt idx="1">
                  <c:v>ППКРС</c:v>
                </c:pt>
                <c:pt idx="2">
                  <c:v>ПП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1F-471C-BD9C-7B3DDF3EE7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Ударники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ППССЗ</c:v>
                </c:pt>
                <c:pt idx="1">
                  <c:v>ППКРС</c:v>
                </c:pt>
                <c:pt idx="2">
                  <c:v>ПП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</c:v>
                </c:pt>
                <c:pt idx="1">
                  <c:v>75</c:v>
                </c:pt>
                <c:pt idx="2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1F-471C-BD9C-7B3DDF3EE7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Троечники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ППССЗ</c:v>
                </c:pt>
                <c:pt idx="1">
                  <c:v>ППКРС</c:v>
                </c:pt>
                <c:pt idx="2">
                  <c:v>ПП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29</c:v>
                </c:pt>
                <c:pt idx="1">
                  <c:v>41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1F-471C-BD9C-7B3DDF3EE7CE}"/>
            </c:ext>
          </c:extLst>
        </c:ser>
        <c:gapWidth val="219"/>
        <c:overlap val="-27"/>
        <c:axId val="164369152"/>
        <c:axId val="164370688"/>
      </c:barChart>
      <c:catAx>
        <c:axId val="1643691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370688"/>
        <c:crosses val="autoZero"/>
        <c:auto val="1"/>
        <c:lblAlgn val="ctr"/>
        <c:lblOffset val="100"/>
      </c:catAx>
      <c:valAx>
        <c:axId val="1643706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36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ППССЗ</c:v>
                </c:pt>
                <c:pt idx="1">
                  <c:v>ППКРС</c:v>
                </c:pt>
                <c:pt idx="2">
                  <c:v>ПП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1F-471C-BD9C-7B3DDF3EE7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Ударники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ППССЗ</c:v>
                </c:pt>
                <c:pt idx="1">
                  <c:v>ППКРС</c:v>
                </c:pt>
                <c:pt idx="2">
                  <c:v>ПП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30</c:v>
                </c:pt>
                <c:pt idx="2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1F-471C-BD9C-7B3DDF3EE7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Троечники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ППССЗ</c:v>
                </c:pt>
                <c:pt idx="1">
                  <c:v>ППКРС</c:v>
                </c:pt>
                <c:pt idx="2">
                  <c:v>ПП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41</c:v>
                </c:pt>
                <c:pt idx="1">
                  <c:v>86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1F-471C-BD9C-7B3DDF3EE7CE}"/>
            </c:ext>
          </c:extLst>
        </c:ser>
        <c:gapWidth val="219"/>
        <c:overlap val="-27"/>
        <c:axId val="165051776"/>
        <c:axId val="165053568"/>
      </c:barChart>
      <c:catAx>
        <c:axId val="1650517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053568"/>
        <c:crosses val="autoZero"/>
        <c:auto val="1"/>
        <c:lblAlgn val="ctr"/>
        <c:lblOffset val="100"/>
      </c:catAx>
      <c:valAx>
        <c:axId val="1650535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05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13763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25.svg"/><Relationship Id="rId4" Type="http://schemas.openxmlformats.org/officeDocument/2006/relationships/image" Target="../media/image5.png"/><Relationship Id="rId9" Type="http://schemas.openxmlformats.org/officeDocument/2006/relationships/image" Target="../media/image29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084" y="642918"/>
            <a:ext cx="5286412" cy="392909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Отчет о качестве образования </a:t>
            </a:r>
            <a:br>
              <a:rPr lang="ru-RU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КГБПОУ «Егорьевский лицей профессионального образования» </a:t>
            </a:r>
            <a:br>
              <a:rPr lang="ru-RU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1полугодие </a:t>
            </a:r>
            <a:br>
              <a:rPr lang="ru-RU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2022-2023 учебный год</a:t>
            </a:r>
            <a:endParaRPr lang="ru-RU" sz="36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9654" y="5429264"/>
            <a:ext cx="4329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УР Аушева Т.А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E4A6286-6A7E-499F-B178-8E679457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Программа ПП «Штукатур, облицовщик-плиточник</a:t>
            </a:r>
            <a:r>
              <a:rPr lang="ru-RU" sz="4400" dirty="0" smtClean="0"/>
              <a:t>»</a:t>
            </a:r>
            <a:endParaRPr lang="ru-RU" sz="4400" dirty="0"/>
          </a:p>
        </p:txBody>
      </p:sp>
      <p:graphicFrame>
        <p:nvGraphicFramePr>
          <p:cNvPr id="6" name="Таблица 10">
            <a:extLst>
              <a:ext uri="{FF2B5EF4-FFF2-40B4-BE49-F238E27FC236}">
                <a16:creationId xmlns="" xmlns:a16="http://schemas.microsoft.com/office/drawing/2014/main" id="{1625649D-205B-4ACB-99B3-39C5D587CC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3332530"/>
              </p:ext>
            </p:extLst>
          </p:nvPr>
        </p:nvGraphicFramePr>
        <p:xfrm>
          <a:off x="280988" y="2443039"/>
          <a:ext cx="11630025" cy="2164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6005"/>
                <a:gridCol w="2326005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группы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знаний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успеваемости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91,6 %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  <a:r>
                        <a:rPr lang="ru-RU" sz="36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58,3 %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65831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E4A6286-6A7E-499F-B178-8E679457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Программа ПП «Каменщик, печник</a:t>
            </a:r>
            <a:r>
              <a:rPr lang="ru-RU" sz="4800" dirty="0" smtClean="0"/>
              <a:t>»</a:t>
            </a:r>
            <a:endParaRPr lang="ru-RU" sz="4800" dirty="0"/>
          </a:p>
        </p:txBody>
      </p:sp>
      <p:graphicFrame>
        <p:nvGraphicFramePr>
          <p:cNvPr id="6" name="Таблица 10">
            <a:extLst>
              <a:ext uri="{FF2B5EF4-FFF2-40B4-BE49-F238E27FC236}">
                <a16:creationId xmlns="" xmlns:a16="http://schemas.microsoft.com/office/drawing/2014/main" id="{1625649D-205B-4ACB-99B3-39C5D587CC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3332530"/>
              </p:ext>
            </p:extLst>
          </p:nvPr>
        </p:nvGraphicFramePr>
        <p:xfrm>
          <a:off x="280988" y="2443039"/>
          <a:ext cx="11630025" cy="2164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6005"/>
                <a:gridCol w="2326005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группы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знаний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успеваемости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98,6 %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  <a:r>
                        <a:rPr lang="ru-RU" sz="36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66,7 %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82,6%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65831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Показатель успеваемости, промежуточная аттестация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205C4BC1-8104-485E-AD56-4130F31E5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7385268"/>
              </p:ext>
            </p:extLst>
          </p:nvPr>
        </p:nvGraphicFramePr>
        <p:xfrm>
          <a:off x="1101000" y="2079000"/>
          <a:ext cx="10515600" cy="415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2378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Показатели успеваемости текущий контроль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205C4BC1-8104-485E-AD56-4130F31E5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7385268"/>
              </p:ext>
            </p:extLst>
          </p:nvPr>
        </p:nvGraphicFramePr>
        <p:xfrm>
          <a:off x="695400" y="2079000"/>
          <a:ext cx="10921200" cy="430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2378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E4A6286-6A7E-499F-B178-8E679457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90488" fontAlgn="base">
              <a:lnSpc>
                <a:spcPct val="100000"/>
              </a:lnSpc>
              <a:spcAft>
                <a:spcPct val="0"/>
              </a:spcAft>
            </a:pPr>
            <a:r>
              <a:rPr lang="ru-RU" sz="2400" b="0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студентов и слушателей имеющих задолженности , </a:t>
            </a:r>
            <a:br>
              <a:rPr lang="ru-RU" sz="2400" b="0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0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результатам промежуточной аттестации –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36(14%)</a:t>
            </a:r>
            <a:endParaRPr lang="ru-RU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38150" y="1643049"/>
          <a:ext cx="11215765" cy="4997088"/>
        </p:xfrm>
        <a:graphic>
          <a:graphicData uri="http://schemas.openxmlformats.org/drawingml/2006/table">
            <a:tbl>
              <a:tblPr/>
              <a:tblGrid>
                <a:gridCol w="1578589"/>
                <a:gridCol w="1927188"/>
                <a:gridCol w="2453796"/>
                <a:gridCol w="5256192"/>
              </a:tblGrid>
              <a:tr h="637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группы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  (ПА)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(ТК)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Ф.И.О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121(25)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2(8%)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 (20 %)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Аленикова Е. Матвиенко А.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131(25)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1(4%)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Фомин Д.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9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141(12)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9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161(12)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171(12)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Барсегенян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Р.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172(12)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2(16,7%)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Мальцев А.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Никончук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Р.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4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221(24)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7(29%)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 (28 %)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Казакова О., Кравченко В. Казанцева Н.,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Краснолуцкая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Милимов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М.,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Поминчук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Л., Степанова Н.,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7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231(22)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 (13,6%)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 (27 %)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Никитин Е.,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Черников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Н.,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Скаков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Р.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9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241(11)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9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261(11)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4(36%)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4(36%)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Андреев А. Волкова С.,  Корнеева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 Никитин А.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271(12)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Толмачёв Д.,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7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272(12)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Дмитриев 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1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311(25)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11(44 %)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  12 (48 %)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Живаго К., Жидкова Е..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Жилкин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., Бахирев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Беляйцева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Мухамедзянов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Д., Рыков К.,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Скрипунова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Ю.,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Фаравонова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А., Черепенина И., Неклюдова Е.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331(24)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2(8,3 %)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    2 (8,3 %)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Зварыгин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Д., Шабанов А.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7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411(20)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2(10 %)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3(15 %)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Шишкин А., Малыхина А., Зырянова Е.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36(14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48(19%)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41" marR="49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65831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50ECA6-2C10-42CC-8823-AE342109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  техническое обеспечение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A69E54-D44B-4DB4-89D6-039D8E202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000" y="1854000"/>
            <a:ext cx="5220000" cy="39150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Частично приобретено оборудование для лаборатории «Поварское дело» на пять рабочих мест.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Укомплектовали актовый зал сиденьями.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Приобрели колёсный трактор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Начата реконструкция кабинета №17 «Обществознание».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BBA34A7-773F-4B5F-8831-BD7E4172606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7113" y="1854000"/>
            <a:ext cx="5574193" cy="369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145430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Отмечаю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3439616" y="5277937"/>
            <a:ext cx="64008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3140637" y="4614892"/>
            <a:ext cx="479425" cy="69426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3192732" y="4744537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3439616" y="2763337"/>
            <a:ext cx="64008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3044626" y="2100292"/>
            <a:ext cx="479425" cy="69426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3809984" y="2214554"/>
            <a:ext cx="64233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Высокий процент сохранности контингента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3192732" y="2229937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3439616" y="3601537"/>
            <a:ext cx="64008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3140637" y="2938492"/>
            <a:ext cx="479425" cy="69426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3192732" y="3068137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3441733" y="4438151"/>
            <a:ext cx="6398683" cy="1587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3140637" y="3776691"/>
            <a:ext cx="479425" cy="69426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3192732" y="3906337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3439616" y="6138362"/>
            <a:ext cx="64008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3140637" y="5475317"/>
            <a:ext cx="479425" cy="694267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3192732" y="5604962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3952860" y="2928934"/>
            <a:ext cx="742955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Критический уровень качества знаний в группах студентов, обучающихся по программам ПКРС И ПССЗ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3952860" y="3643315"/>
            <a:ext cx="666327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Допустимый средний балл в группах студентов, обучающихся по программам ПКРС И ПССЗ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4024298" y="4429133"/>
            <a:ext cx="6643734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Допустимый уровень качества знаний и оптимальный средний бал в группе студентов №131, Тракторист-машинист с/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производства.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3952860" y="5357827"/>
            <a:ext cx="614366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Низкий(допустимый) уровень качества успеваемости  у группах №231,№411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Отмечаю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3439616" y="5277937"/>
            <a:ext cx="64008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3140637" y="4614892"/>
            <a:ext cx="479425" cy="69426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3192732" y="4744537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3439616" y="2763337"/>
            <a:ext cx="64008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3044626" y="2100292"/>
            <a:ext cx="479425" cy="69426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4024298" y="2000240"/>
            <a:ext cx="564360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Высокие  показатели качества образования в группах обучающихся по программам ПП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3192732" y="2229937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3439616" y="3601537"/>
            <a:ext cx="64008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3140637" y="2938492"/>
            <a:ext cx="479425" cy="69426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3192732" y="3068137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3441733" y="4438151"/>
            <a:ext cx="6398683" cy="1587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3140637" y="3776691"/>
            <a:ext cx="479425" cy="69426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3192732" y="3906337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3439616" y="6138362"/>
            <a:ext cx="64008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3140637" y="5475317"/>
            <a:ext cx="479425" cy="694267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3192732" y="5604962"/>
            <a:ext cx="3561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3952860" y="3643314"/>
            <a:ext cx="70009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Работу проделанную администрацией по реконструкции и оснащению лабораторий и учебных кабинетов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4024299" y="4572008"/>
            <a:ext cx="742955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Большое количество пропусков без уважительной причины в группах СПО в 221,411 . В группах ПП  второго курса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4024298" y="5429264"/>
            <a:ext cx="66437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Хорошую посещаемость в группах №131, 161, 141, 171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52860" y="2857497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Высокий  %  студентов не прошедших промежуточную аттестацию в группах № 311, 221, 261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858823AD-D428-460A-994F-C3E28E4A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D7062D2-87BA-47CB-AA8D-848BE686EE02}"/>
              </a:ext>
            </a:extLst>
          </p:cNvPr>
          <p:cNvSpPr txBox="1"/>
          <p:nvPr/>
        </p:nvSpPr>
        <p:spPr>
          <a:xfrm>
            <a:off x="4275181" y="3204000"/>
            <a:ext cx="36416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>
                <a:solidFill>
                  <a:schemeClr val="accent3"/>
                </a:solidFill>
              </a:rPr>
              <a:t>СПАСИБО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291C9CB-97EF-4869-9943-D47D8C13926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6000" y="5083790"/>
            <a:ext cx="476176" cy="4761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90E789E-9521-4149-8E06-223B8EDFEFF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66001" y="5083790"/>
            <a:ext cx="476176" cy="47617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901D014-EF1E-43AF-92AE-4BF16EB4108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76000" y="5083790"/>
            <a:ext cx="476176" cy="47617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FDC8E9F6-ED53-4B6A-8979-B6CF3385AB4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086000" y="5083790"/>
            <a:ext cx="476176" cy="4761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648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CF3881-357C-4FCA-874F-76CC5721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Сохранность контингента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CF410A3-610B-4956-A4FE-6597D410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000" y="2436037"/>
            <a:ext cx="3330000" cy="3467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01 сентября  2022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года контингент обучающихся в лицее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270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2E003569-579D-4285-B007-005B990FF1A5}"/>
              </a:ext>
            </a:extLst>
          </p:cNvPr>
          <p:cNvSpPr txBox="1">
            <a:spLocks/>
          </p:cNvSpPr>
          <p:nvPr/>
        </p:nvSpPr>
        <p:spPr>
          <a:xfrm>
            <a:off x="4079776" y="2428558"/>
            <a:ext cx="3787024" cy="346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на обучение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первый курс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студентов по программе ПССЗ,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студентов по программам ПКРС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слушателей по программам ПП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F3E7C23D-71B6-49F0-B7A1-F2BDD3357A70}"/>
              </a:ext>
            </a:extLst>
          </p:cNvPr>
          <p:cNvSpPr txBox="1">
            <a:spLocks/>
          </p:cNvSpPr>
          <p:nvPr/>
        </p:nvSpPr>
        <p:spPr>
          <a:xfrm>
            <a:off x="8422600" y="2428114"/>
            <a:ext cx="3330000" cy="346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первое  полугодие 2022-2023 учебного года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отчислено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человека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85225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CF3881-357C-4FCA-874F-76CC5721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Сохранность контингента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CF410A3-610B-4956-A4FE-6597D410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276871"/>
            <a:ext cx="3528392" cy="3960441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по ППКРС–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человек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не освоение программы и не выполнение рабочего учебного плана, 1-в связи с переводом в другое образовательное учреждение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2E003569-579D-4285-B007-005B990FF1A5}"/>
              </a:ext>
            </a:extLst>
          </p:cNvPr>
          <p:cNvSpPr txBox="1">
            <a:spLocks/>
          </p:cNvSpPr>
          <p:nvPr/>
        </p:nvSpPr>
        <p:spPr>
          <a:xfrm>
            <a:off x="4079776" y="2428558"/>
            <a:ext cx="3787024" cy="346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Обучающихся по ППССЗ–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человек,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желание продолжить обучение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F3E7C23D-71B6-49F0-B7A1-F2BDD3357A70}"/>
              </a:ext>
            </a:extLst>
          </p:cNvPr>
          <p:cNvSpPr txBox="1">
            <a:spLocks/>
          </p:cNvSpPr>
          <p:nvPr/>
        </p:nvSpPr>
        <p:spPr>
          <a:xfrm>
            <a:off x="8422600" y="2428114"/>
            <a:ext cx="3330000" cy="3467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Обучающихся по программам ПП  -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человека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не освоение программы и не выполнение рабочего учебного плана</a:t>
            </a:r>
          </a:p>
        </p:txBody>
      </p:sp>
    </p:spTree>
    <p:extLst>
      <p:ext uri="{BB962C8B-B14F-4D97-AF65-F5344CB8AC3E}">
        <p14:creationId xmlns="" xmlns:p14="http://schemas.microsoft.com/office/powerpoint/2010/main" val="32785225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CF3881-357C-4FCA-874F-76CC5721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Сохранность контингента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CF410A3-610B-4956-A4FE-6597D410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2436037"/>
            <a:ext cx="3645640" cy="3467963"/>
          </a:xfrm>
        </p:spPr>
        <p:txBody>
          <a:bodyPr>
            <a:noAutofit/>
          </a:bodyPr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студентки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находятся в академическом отпуске</a:t>
            </a:r>
          </a:p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студентка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приступили к обучению по окончанию академического отпуска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2E003569-579D-4285-B007-005B990FF1A5}"/>
              </a:ext>
            </a:extLst>
          </p:cNvPr>
          <p:cNvSpPr txBox="1">
            <a:spLocks/>
          </p:cNvSpPr>
          <p:nvPr/>
        </p:nvSpPr>
        <p:spPr>
          <a:xfrm>
            <a:off x="4079776" y="2428558"/>
            <a:ext cx="3787024" cy="346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01  января 2023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года контингент обучающихся в  лицее  составил </a:t>
            </a:r>
          </a:p>
          <a:p>
            <a:pPr lvl="0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260 человек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F3E7C23D-71B6-49F0-B7A1-F2BDD3357A70}"/>
              </a:ext>
            </a:extLst>
          </p:cNvPr>
          <p:cNvSpPr txBox="1">
            <a:spLocks/>
          </p:cNvSpPr>
          <p:nvPr/>
        </p:nvSpPr>
        <p:spPr>
          <a:xfrm>
            <a:off x="8422600" y="2428114"/>
            <a:ext cx="3330000" cy="346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первое  полугодие 2022-2023 учебного года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сохранность контингента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составила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96 %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85225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E4A6286-6A7E-499F-B178-8E679457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«Поварское и кондитерское дело»</a:t>
            </a:r>
            <a:endParaRPr lang="ru-RU" dirty="0"/>
          </a:p>
        </p:txBody>
      </p:sp>
      <p:graphicFrame>
        <p:nvGraphicFramePr>
          <p:cNvPr id="6" name="Таблица 10">
            <a:extLst>
              <a:ext uri="{FF2B5EF4-FFF2-40B4-BE49-F238E27FC236}">
                <a16:creationId xmlns="" xmlns:a16="http://schemas.microsoft.com/office/drawing/2014/main" id="{1625649D-205B-4ACB-99B3-39C5D587CC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3332530"/>
              </p:ext>
            </p:extLst>
          </p:nvPr>
        </p:nvGraphicFramePr>
        <p:xfrm>
          <a:off x="280988" y="2443039"/>
          <a:ext cx="11630025" cy="2225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6005"/>
                <a:gridCol w="2326005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Группы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знаний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успеваемости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72,5 %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ru-RU" sz="40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71,2%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65831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E4A6286-6A7E-499F-B178-8E679457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«Повар, кондитер»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10">
            <a:extLst>
              <a:ext uri="{FF2B5EF4-FFF2-40B4-BE49-F238E27FC236}">
                <a16:creationId xmlns="" xmlns:a16="http://schemas.microsoft.com/office/drawing/2014/main" id="{1625649D-205B-4ACB-99B3-39C5D587CC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3332530"/>
              </p:ext>
            </p:extLst>
          </p:nvPr>
        </p:nvGraphicFramePr>
        <p:xfrm>
          <a:off x="280988" y="2443039"/>
          <a:ext cx="11630025" cy="2225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6005"/>
                <a:gridCol w="2326005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Группы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знаний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успеваемости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79,8 %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27,3%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65831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E4A6286-6A7E-499F-B178-8E679457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«Тракторист-машинист сельскохозяйственного производства»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10">
            <a:extLst>
              <a:ext uri="{FF2B5EF4-FFF2-40B4-BE49-F238E27FC236}">
                <a16:creationId xmlns="" xmlns:a16="http://schemas.microsoft.com/office/drawing/2014/main" id="{1625649D-205B-4ACB-99B3-39C5D587CC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3332530"/>
              </p:ext>
            </p:extLst>
          </p:nvPr>
        </p:nvGraphicFramePr>
        <p:xfrm>
          <a:off x="280988" y="2443039"/>
          <a:ext cx="11630025" cy="2926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6005"/>
                <a:gridCol w="2326005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группы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знаний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успеваемости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86,7 %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62,5%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66,9%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75,3%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1803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65831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E4A6286-6A7E-499F-B178-8E679457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Программа ПП «Швея</a:t>
            </a:r>
            <a:r>
              <a:rPr lang="ru-RU" sz="4800" dirty="0" smtClean="0"/>
              <a:t>»</a:t>
            </a:r>
            <a:endParaRPr lang="ru-RU" sz="4800" dirty="0"/>
          </a:p>
        </p:txBody>
      </p:sp>
      <p:graphicFrame>
        <p:nvGraphicFramePr>
          <p:cNvPr id="6" name="Таблица 10">
            <a:extLst>
              <a:ext uri="{FF2B5EF4-FFF2-40B4-BE49-F238E27FC236}">
                <a16:creationId xmlns="" xmlns:a16="http://schemas.microsoft.com/office/drawing/2014/main" id="{1625649D-205B-4ACB-99B3-39C5D587CC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3332530"/>
              </p:ext>
            </p:extLst>
          </p:nvPr>
        </p:nvGraphicFramePr>
        <p:xfrm>
          <a:off x="280988" y="2443039"/>
          <a:ext cx="11630025" cy="2103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6005"/>
                <a:gridCol w="2326005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</a:t>
                      </a:r>
                      <a:r>
                        <a:rPr lang="ru-RU" sz="24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группы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знаний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успеваемости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91,6 %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91,6%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36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72,7 %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72,7%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6583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E4A6286-6A7E-499F-B178-8E679457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Программа ПП «Повар</a:t>
            </a:r>
            <a:r>
              <a:rPr lang="ru-RU" sz="4800" dirty="0" smtClean="0"/>
              <a:t>»</a:t>
            </a:r>
            <a:endParaRPr lang="ru-RU" sz="4800" dirty="0"/>
          </a:p>
        </p:txBody>
      </p:sp>
      <p:graphicFrame>
        <p:nvGraphicFramePr>
          <p:cNvPr id="6" name="Таблица 10">
            <a:extLst>
              <a:ext uri="{FF2B5EF4-FFF2-40B4-BE49-F238E27FC236}">
                <a16:creationId xmlns="" xmlns:a16="http://schemas.microsoft.com/office/drawing/2014/main" id="{1625649D-205B-4ACB-99B3-39C5D587CC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03332530"/>
              </p:ext>
            </p:extLst>
          </p:nvPr>
        </p:nvGraphicFramePr>
        <p:xfrm>
          <a:off x="280988" y="2443039"/>
          <a:ext cx="11630025" cy="2164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6005"/>
                <a:gridCol w="2326005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232600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группы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знаний 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успеваемости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83,3%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4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97,4 %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r>
                        <a:rPr lang="ru-RU" sz="36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54, 5 %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36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65831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801</Words>
  <Application>Microsoft Office PowerPoint</Application>
  <PresentationFormat>Произвольный</PresentationFormat>
  <Paragraphs>235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Отчет о качестве образования  КГБПОУ «Егорьевский лицей профессионального образования»  1полугодие  2022-2023 учебный год</vt:lpstr>
      <vt:lpstr>Сохранность контингента</vt:lpstr>
      <vt:lpstr>Сохранность контингента</vt:lpstr>
      <vt:lpstr>Сохранность контингента</vt:lpstr>
      <vt:lpstr>«Поварское и кондитерское дело»</vt:lpstr>
      <vt:lpstr>«Повар, кондитер»</vt:lpstr>
      <vt:lpstr>«Тракторист-машинист сельскохозяйственного производства»</vt:lpstr>
      <vt:lpstr> Программа ПП «Швея»</vt:lpstr>
      <vt:lpstr> Программа ПП «Повар»</vt:lpstr>
      <vt:lpstr> Программа ПП «Штукатур, облицовщик-плиточник»</vt:lpstr>
      <vt:lpstr> Программа ПП «Каменщик, печник»</vt:lpstr>
      <vt:lpstr>Показатель успеваемости, промежуточная аттестация</vt:lpstr>
      <vt:lpstr>Показатели успеваемости текущий контроль</vt:lpstr>
      <vt:lpstr>Количество студентов и слушателей имеющих задолженности ,  по результатам промежуточной аттестации – 36(14%)</vt:lpstr>
      <vt:lpstr>Материально  техническое обеспечение</vt:lpstr>
      <vt:lpstr>Отмечаю</vt:lpstr>
      <vt:lpstr>Отмечаю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66</cp:revision>
  <dcterms:created xsi:type="dcterms:W3CDTF">2020-07-05T17:04:43Z</dcterms:created>
  <dcterms:modified xsi:type="dcterms:W3CDTF">2023-01-24T04:38:47Z</dcterms:modified>
</cp:coreProperties>
</file>